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8" r:id="rId1"/>
  </p:sldMasterIdLst>
  <p:notesMasterIdLst>
    <p:notesMasterId r:id="rId5"/>
  </p:notesMasterIdLst>
  <p:sldIdLst>
    <p:sldId id="264" r:id="rId2"/>
    <p:sldId id="268" r:id="rId3"/>
    <p:sldId id="273" r:id="rId4"/>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16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20CBEF-76D1-4241-84BB-985616F6B964}" v="28" dt="2025-11-16T17:59:00.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88"/>
    <p:restoredTop sz="78862"/>
  </p:normalViewPr>
  <p:slideViewPr>
    <p:cSldViewPr snapToGrid="0">
      <p:cViewPr varScale="1">
        <p:scale>
          <a:sx n="118" d="100"/>
          <a:sy n="118" d="100"/>
        </p:scale>
        <p:origin x="744" y="192"/>
      </p:cViewPr>
      <p:guideLst/>
    </p:cSldViewPr>
  </p:slideViewPr>
  <p:notesTextViewPr>
    <p:cViewPr>
      <p:scale>
        <a:sx n="1" d="1"/>
        <a:sy n="1" d="1"/>
      </p:scale>
      <p:origin x="0" y="-143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quez, Andres" userId="dadf63e1-6775-4aa6-ae6c-8c0cbb1aae3e" providerId="ADAL" clId="{F0E8A729-0033-54F0-9B00-B784A385CF78}"/>
    <pc:docChg chg="undo custSel modSld">
      <pc:chgData name="Marquez, Andres" userId="dadf63e1-6775-4aa6-ae6c-8c0cbb1aae3e" providerId="ADAL" clId="{F0E8A729-0033-54F0-9B00-B784A385CF78}" dt="2025-11-16T18:01:35.137" v="846" actId="14100"/>
      <pc:docMkLst>
        <pc:docMk/>
      </pc:docMkLst>
      <pc:sldChg chg="modSp mod modNotesTx">
        <pc:chgData name="Marquez, Andres" userId="dadf63e1-6775-4aa6-ae6c-8c0cbb1aae3e" providerId="ADAL" clId="{F0E8A729-0033-54F0-9B00-B784A385CF78}" dt="2025-11-16T18:01:35.137" v="846" actId="14100"/>
        <pc:sldMkLst>
          <pc:docMk/>
          <pc:sldMk cId="2874069485" sldId="273"/>
        </pc:sldMkLst>
        <pc:spChg chg="mod">
          <ac:chgData name="Marquez, Andres" userId="dadf63e1-6775-4aa6-ae6c-8c0cbb1aae3e" providerId="ADAL" clId="{F0E8A729-0033-54F0-9B00-B784A385CF78}" dt="2025-11-16T18:01:35.137" v="846" actId="14100"/>
          <ac:spMkLst>
            <pc:docMk/>
            <pc:sldMk cId="2874069485" sldId="273"/>
            <ac:spMk id="9" creationId="{4244D395-914D-179A-6E88-8DE56AD9A25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C3814-EC09-E946-AC17-FF755F7A99BE}" type="datetimeFigureOut">
              <a:rPr lang="en-US" smtClean="0"/>
              <a:t>11/15/25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4914D2-5718-6741-BC16-AD4D48F01ABD}" type="slidenum">
              <a:rPr lang="en-US" smtClean="0"/>
              <a:t>‹#›</a:t>
            </a:fld>
            <a:endParaRPr lang="en-US"/>
          </a:p>
        </p:txBody>
      </p:sp>
    </p:spTree>
    <p:extLst>
      <p:ext uri="{BB962C8B-B14F-4D97-AF65-F5344CB8AC3E}">
        <p14:creationId xmlns:p14="http://schemas.microsoft.com/office/powerpoint/2010/main" val="780096429"/>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100" dirty="0"/>
              <a:t>Security in HPC</a:t>
            </a:r>
          </a:p>
          <a:p>
            <a:pPr lvl="1"/>
            <a:r>
              <a:rPr lang="en-US" sz="2100" dirty="0"/>
              <a:t>Performance is everything: Still true?</a:t>
            </a:r>
          </a:p>
          <a:p>
            <a:pPr lvl="2"/>
            <a:r>
              <a:rPr lang="en-US" sz="2100" dirty="0"/>
              <a:t>HPC is a critical resource driving innovation: What about securing that innovation?</a:t>
            </a:r>
          </a:p>
          <a:p>
            <a:pPr lvl="2"/>
            <a:r>
              <a:rPr lang="en-US" sz="2100" dirty="0"/>
              <a:t>Considering a tilt towards data analytics/ML:  What about privacy, confidentiality?</a:t>
            </a:r>
          </a:p>
          <a:p>
            <a:r>
              <a:rPr lang="en-US" sz="2100" dirty="0"/>
              <a:t>Is this just an operational challenge exercise or is there more to it?</a:t>
            </a:r>
          </a:p>
          <a:p>
            <a:pPr lvl="1"/>
            <a:r>
              <a:rPr lang="en-US" sz="1900" dirty="0"/>
              <a:t>Isn’t HPC pushing the HW and SW envelopes?  Doesn’t that merit special consideration?</a:t>
            </a:r>
            <a:r>
              <a:rPr lang="en-US" dirty="0">
                <a:solidFill>
                  <a:sysClr val="windowText" lastClr="000000"/>
                </a:solidFill>
              </a:rPr>
              <a:t>							 </a:t>
            </a:r>
          </a:p>
          <a:p>
            <a:endParaRPr lang="en-US" dirty="0"/>
          </a:p>
        </p:txBody>
      </p:sp>
      <p:sp>
        <p:nvSpPr>
          <p:cNvPr id="4" name="Slide Number Placeholder 3"/>
          <p:cNvSpPr>
            <a:spLocks noGrp="1"/>
          </p:cNvSpPr>
          <p:nvPr>
            <p:ph type="sldNum" sz="quarter" idx="5"/>
          </p:nvPr>
        </p:nvSpPr>
        <p:spPr/>
        <p:txBody>
          <a:bodyPr/>
          <a:lstStyle/>
          <a:p>
            <a:fld id="{B84914D2-5718-6741-BC16-AD4D48F01ABD}" type="slidenum">
              <a:rPr lang="en-US" smtClean="0"/>
              <a:t>1</a:t>
            </a:fld>
            <a:endParaRPr lang="en-US"/>
          </a:p>
        </p:txBody>
      </p:sp>
    </p:spTree>
    <p:extLst>
      <p:ext uri="{BB962C8B-B14F-4D97-AF65-F5344CB8AC3E}">
        <p14:creationId xmlns:p14="http://schemas.microsoft.com/office/powerpoint/2010/main" val="273859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Kudos</a:t>
            </a:r>
          </a:p>
          <a:p>
            <a:pPr marL="171450" indent="-171450">
              <a:buFont typeface="Arial" panose="020B0604020202020204" pitchFamily="34" charset="0"/>
              <a:buChar char="•"/>
            </a:pPr>
            <a:r>
              <a:rPr lang="en-US" dirty="0"/>
              <a:t>Last year between 150-300 attendees at any point in time</a:t>
            </a:r>
          </a:p>
        </p:txBody>
      </p:sp>
      <p:sp>
        <p:nvSpPr>
          <p:cNvPr id="4" name="Slide Number Placeholder 3"/>
          <p:cNvSpPr>
            <a:spLocks noGrp="1"/>
          </p:cNvSpPr>
          <p:nvPr>
            <p:ph type="sldNum" sz="quarter" idx="5"/>
          </p:nvPr>
        </p:nvSpPr>
        <p:spPr/>
        <p:txBody>
          <a:bodyPr/>
          <a:lstStyle/>
          <a:p>
            <a:fld id="{3D039CAD-C7C8-7C4A-836D-ABFB2AC8EA90}" type="slidenum">
              <a:rPr lang="en-US" smtClean="0"/>
              <a:t>2</a:t>
            </a:fld>
            <a:endParaRPr lang="en-US"/>
          </a:p>
        </p:txBody>
      </p:sp>
    </p:spTree>
    <p:extLst>
      <p:ext uri="{BB962C8B-B14F-4D97-AF65-F5344CB8AC3E}">
        <p14:creationId xmlns:p14="http://schemas.microsoft.com/office/powerpoint/2010/main" val="1282298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Afternoon panel</a:t>
            </a:r>
          </a:p>
          <a:p>
            <a:pPr marL="171450" indent="-171450">
              <a:buFont typeface="Arial" panose="020B0604020202020204" pitchFamily="34" charset="0"/>
              <a:buChar char="•"/>
            </a:pPr>
            <a:r>
              <a:rPr lang="en-US" sz="1200" b="0" i="0" u="none" strike="noStrike" kern="1200" dirty="0">
                <a:solidFill>
                  <a:schemeClr val="tx1"/>
                </a:solidFill>
                <a:effectLst/>
                <a:latin typeface="+mn-lt"/>
                <a:ea typeface="+mn-ea"/>
                <a:cs typeface="+mn-cs"/>
              </a:rPr>
              <a:t>This NIST Special Publication introduces an HPC security overlay built upon the moderate baseline defined in SP 800-53B.  The overlay tailors 60 security controls with supplemental guidance and/or discussions to enhance their applicability in HPC contexts. This overlay aims to provide practical, performance-conscious security guidance that can be readily adopted. </a:t>
            </a: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r>
              <a:rPr lang="en-US" dirty="0"/>
              <a:t>-----------------------------------------------------------</a:t>
            </a:r>
          </a:p>
          <a:p>
            <a:r>
              <a:rPr lang="en-US" dirty="0"/>
              <a:t>Invited Speaker: Dr. Yanan Guo, University of Rochester</a:t>
            </a:r>
          </a:p>
          <a:p>
            <a:r>
              <a:rPr lang="en-US" dirty="0"/>
              <a:t>----------------------------------------------------------- </a:t>
            </a:r>
          </a:p>
          <a:p>
            <a:endParaRPr lang="en-US" dirty="0"/>
          </a:p>
          <a:p>
            <a:r>
              <a:rPr lang="en-US" dirty="0"/>
              <a:t>Title: Threads of Trouble: Unveiling GPU Software and Hardware Security Flaws</a:t>
            </a:r>
          </a:p>
          <a:p>
            <a:r>
              <a:rPr lang="en-US" dirty="0"/>
              <a:t> </a:t>
            </a:r>
          </a:p>
          <a:p>
            <a:endParaRPr lang="en-US" dirty="0"/>
          </a:p>
          <a:p>
            <a:r>
              <a:rPr lang="en-US" dirty="0"/>
              <a:t>Abstract</a:t>
            </a:r>
          </a:p>
          <a:p>
            <a:r>
              <a:rPr lang="en-US" dirty="0"/>
              <a:t>Modern computing systems face significant security challenges. While vulnerabilities in CPUs have been extensively studied, GPUs--an increasingly important component of today's computing platforms--have received much less attention. In this talk, I will present our recent studies that aim to bridge this gap. In the first part, I will discuss our findings on GPU memory management systems and demonstrate how weaknesses in their design can be exploited to compromise GPU applications and, in some cases, even CPU applications. In the second part, I will introduce hardware side channels on modern GPUs and show that, despite the adoption of hardware isolation mechanisms, powerful side-channel attacks can still be launched, which pose serious privacy risks to applications such as video games. Finally, I will conclude the talk with a brief discussion of potential countermeasures and directions for future research in GPU security.</a:t>
            </a:r>
          </a:p>
          <a:p>
            <a:endParaRPr lang="en-US" dirty="0"/>
          </a:p>
          <a:p>
            <a:r>
              <a:rPr lang="en-US" dirty="0"/>
              <a:t>Bio:</a:t>
            </a:r>
          </a:p>
          <a:p>
            <a:r>
              <a:rPr lang="en-US" dirty="0"/>
              <a:t>Yanan Guo is an Assistant Professor in the CS Department at the University of Rochester. Her research interests lie in computer architecture and cybersecurity, with a goal of building secure, high-performance computing systems. Her work focuses on microarchitectural side channels, memory exploitation, and machine learning security, and she has uncovered multiple vulnerabilities in CPU and GPU system and hardware designs. Her studies have been published in top security and systems venues such as CCS, S and P, USENIX Security, and ASPLOS. Her study on prefetch-based side channels was nominated for Top Picks in Hardware and Embedded Security in 2023, and she received the Best Ph.D. Dissertation Award from IEEE HOST in 2025.</a:t>
            </a:r>
          </a:p>
          <a:p>
            <a:endParaRPr lang="en-US" dirty="0"/>
          </a:p>
        </p:txBody>
      </p:sp>
      <p:sp>
        <p:nvSpPr>
          <p:cNvPr id="4" name="Slide Number Placeholder 3"/>
          <p:cNvSpPr>
            <a:spLocks noGrp="1"/>
          </p:cNvSpPr>
          <p:nvPr>
            <p:ph type="sldNum" sz="quarter" idx="5"/>
          </p:nvPr>
        </p:nvSpPr>
        <p:spPr/>
        <p:txBody>
          <a:bodyPr/>
          <a:lstStyle/>
          <a:p>
            <a:fld id="{3D039CAD-C7C8-7C4A-836D-ABFB2AC8EA90}" type="slidenum">
              <a:rPr lang="en-US" smtClean="0"/>
              <a:t>3</a:t>
            </a:fld>
            <a:endParaRPr lang="en-US"/>
          </a:p>
        </p:txBody>
      </p:sp>
    </p:spTree>
    <p:extLst>
      <p:ext uri="{BB962C8B-B14F-4D97-AF65-F5344CB8AC3E}">
        <p14:creationId xmlns:p14="http://schemas.microsoft.com/office/powerpoint/2010/main" val="19091196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Users/toddszymanski/Documents/01%20Work/SC25/ppt/presenter%20ppt/4x/sc25_presenter_title@4x.png"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r:link="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FE66A-3EEE-08DD-08EB-F92C3D1D9387}"/>
              </a:ext>
            </a:extLst>
          </p:cNvPr>
          <p:cNvSpPr>
            <a:spLocks noGrp="1"/>
          </p:cNvSpPr>
          <p:nvPr>
            <p:ph type="ctrTitle" hasCustomPrompt="1"/>
          </p:nvPr>
        </p:nvSpPr>
        <p:spPr>
          <a:xfrm>
            <a:off x="838200" y="1556238"/>
            <a:ext cx="10515600" cy="1395748"/>
          </a:xfrm>
        </p:spPr>
        <p:txBody>
          <a:bodyPr anchor="b">
            <a:noAutofit/>
          </a:bodyPr>
          <a:lstStyle>
            <a:lvl1pPr algn="l">
              <a:defRPr sz="2800" cap="none" baseline="0">
                <a:solidFill>
                  <a:schemeClr val="bg1"/>
                </a:solidFill>
              </a:defRPr>
            </a:lvl1pPr>
          </a:lstStyle>
          <a:p>
            <a:r>
              <a:rPr lang="en-US" dirty="0"/>
              <a:t>Click to Add Session Title</a:t>
            </a:r>
          </a:p>
        </p:txBody>
      </p:sp>
      <p:sp>
        <p:nvSpPr>
          <p:cNvPr id="3" name="Subtitle 2">
            <a:extLst>
              <a:ext uri="{FF2B5EF4-FFF2-40B4-BE49-F238E27FC236}">
                <a16:creationId xmlns:a16="http://schemas.microsoft.com/office/drawing/2014/main" id="{B1E6F5B3-5592-F7B8-CEE2-18385BD1C900}"/>
              </a:ext>
            </a:extLst>
          </p:cNvPr>
          <p:cNvSpPr>
            <a:spLocks noGrp="1"/>
          </p:cNvSpPr>
          <p:nvPr>
            <p:ph type="subTitle" idx="1" hasCustomPrompt="1"/>
          </p:nvPr>
        </p:nvSpPr>
        <p:spPr>
          <a:xfrm>
            <a:off x="838199" y="3063875"/>
            <a:ext cx="10515599" cy="2237887"/>
          </a:xfrm>
        </p:spPr>
        <p:txBody>
          <a:bodyPr>
            <a:normAutofit/>
          </a:bodyPr>
          <a:lstStyle>
            <a:lvl1pPr marL="0" indent="0" algn="l">
              <a:buNone/>
              <a:defRPr sz="2000" baseline="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add presenter(s), speaker(s), or contributor(s) &amp; affiliation(s)</a:t>
            </a:r>
          </a:p>
        </p:txBody>
      </p:sp>
      <p:sp>
        <p:nvSpPr>
          <p:cNvPr id="4" name="Date Placeholder 3">
            <a:extLst>
              <a:ext uri="{FF2B5EF4-FFF2-40B4-BE49-F238E27FC236}">
                <a16:creationId xmlns:a16="http://schemas.microsoft.com/office/drawing/2014/main" id="{B4E56E1D-3C97-9C72-0DF3-857912116ABC}"/>
              </a:ext>
            </a:extLst>
          </p:cNvPr>
          <p:cNvSpPr>
            <a:spLocks noGrp="1"/>
          </p:cNvSpPr>
          <p:nvPr>
            <p:ph type="dt" sz="half" idx="10"/>
          </p:nvPr>
        </p:nvSpPr>
        <p:spPr>
          <a:xfrm>
            <a:off x="1537856" y="6356351"/>
            <a:ext cx="668016" cy="484909"/>
          </a:xfrm>
        </p:spPr>
        <p:txBody>
          <a:bodyPr/>
          <a:lstStyle>
            <a:lvl1pPr>
              <a:defRPr sz="1000" baseline="0">
                <a:solidFill>
                  <a:schemeClr val="bg1"/>
                </a:solidFill>
              </a:defRPr>
            </a:lvl1pPr>
          </a:lstStyle>
          <a:p>
            <a:fld id="{715E5021-B3BE-2F45-A287-CB43D1945234}" type="datetime1">
              <a:rPr lang="en-US" smtClean="0"/>
              <a:t>11/15/25</a:t>
            </a:fld>
            <a:endParaRPr lang="en-US" dirty="0"/>
          </a:p>
        </p:txBody>
      </p:sp>
      <p:sp>
        <p:nvSpPr>
          <p:cNvPr id="5" name="Footer Placeholder 4">
            <a:extLst>
              <a:ext uri="{FF2B5EF4-FFF2-40B4-BE49-F238E27FC236}">
                <a16:creationId xmlns:a16="http://schemas.microsoft.com/office/drawing/2014/main" id="{C20244D8-F8C6-4594-3AA9-51C9EF654014}"/>
              </a:ext>
            </a:extLst>
          </p:cNvPr>
          <p:cNvSpPr>
            <a:spLocks noGrp="1"/>
          </p:cNvSpPr>
          <p:nvPr>
            <p:ph type="ftr" sz="quarter" idx="11"/>
          </p:nvPr>
        </p:nvSpPr>
        <p:spPr>
          <a:xfrm>
            <a:off x="2416000" y="6356351"/>
            <a:ext cx="6775134" cy="484909"/>
          </a:xfrm>
        </p:spPr>
        <p:txBody>
          <a:bodyPr/>
          <a:lstStyle>
            <a:lvl1pPr algn="l">
              <a:defRPr sz="1000" baseline="0">
                <a:solidFill>
                  <a:schemeClr val="bg1"/>
                </a:solidFill>
              </a:defRPr>
            </a:lvl1pPr>
          </a:lstStyle>
          <a:p>
            <a:r>
              <a:rPr lang="en-US"/>
              <a:t>Session Title Can Go Here (or turn this off in View &gt; Header and Footer)</a:t>
            </a:r>
            <a:endParaRPr lang="en-US" dirty="0"/>
          </a:p>
        </p:txBody>
      </p:sp>
      <p:sp>
        <p:nvSpPr>
          <p:cNvPr id="6" name="Slide Number Placeholder 5">
            <a:extLst>
              <a:ext uri="{FF2B5EF4-FFF2-40B4-BE49-F238E27FC236}">
                <a16:creationId xmlns:a16="http://schemas.microsoft.com/office/drawing/2014/main" id="{43D10F96-8687-18F5-AEE0-7B430C8A0201}"/>
              </a:ext>
            </a:extLst>
          </p:cNvPr>
          <p:cNvSpPr>
            <a:spLocks noGrp="1"/>
          </p:cNvSpPr>
          <p:nvPr>
            <p:ph type="sldNum" sz="quarter" idx="12"/>
          </p:nvPr>
        </p:nvSpPr>
        <p:spPr/>
        <p:txBody>
          <a:bodyPr/>
          <a:lstStyle>
            <a:lvl1pPr>
              <a:defRPr sz="1000" baseline="0">
                <a:solidFill>
                  <a:schemeClr val="bg1"/>
                </a:solidFill>
              </a:defRPr>
            </a:lvl1pPr>
          </a:lstStyle>
          <a:p>
            <a:fld id="{9CF76826-5B84-3741-AD42-3736339E2BE6}" type="slidenum">
              <a:rPr lang="en-US" smtClean="0"/>
              <a:pPr/>
              <a:t>‹#›</a:t>
            </a:fld>
            <a:endParaRPr lang="en-US" dirty="0"/>
          </a:p>
        </p:txBody>
      </p:sp>
      <p:sp>
        <p:nvSpPr>
          <p:cNvPr id="14" name="Text Placeholder 13">
            <a:extLst>
              <a:ext uri="{FF2B5EF4-FFF2-40B4-BE49-F238E27FC236}">
                <a16:creationId xmlns:a16="http://schemas.microsoft.com/office/drawing/2014/main" id="{739E5BAE-47A5-6336-F130-D5869F465102}"/>
              </a:ext>
            </a:extLst>
          </p:cNvPr>
          <p:cNvSpPr>
            <a:spLocks noGrp="1"/>
          </p:cNvSpPr>
          <p:nvPr>
            <p:ph type="body" sz="quarter" idx="13" hasCustomPrompt="1"/>
          </p:nvPr>
        </p:nvSpPr>
        <p:spPr>
          <a:xfrm>
            <a:off x="838200" y="821204"/>
            <a:ext cx="10515598" cy="612985"/>
          </a:xfrm>
        </p:spPr>
        <p:txBody>
          <a:bodyPr>
            <a:noAutofit/>
          </a:bodyPr>
          <a:lstStyle>
            <a:lvl1pPr marL="0" indent="0">
              <a:buFontTx/>
              <a:buNone/>
              <a:defRPr sz="1800" b="1" i="0" cap="all" baseline="0">
                <a:solidFill>
                  <a:schemeClr val="bg1"/>
                </a:solidFill>
              </a:defRPr>
            </a:lvl1pPr>
          </a:lstStyle>
          <a:p>
            <a:pPr lvl="0"/>
            <a:r>
              <a:rPr lang="en-US" dirty="0"/>
              <a:t>Click to add program area</a:t>
            </a:r>
          </a:p>
        </p:txBody>
      </p:sp>
    </p:spTree>
    <p:extLst>
      <p:ext uri="{BB962C8B-B14F-4D97-AF65-F5344CB8AC3E}">
        <p14:creationId xmlns:p14="http://schemas.microsoft.com/office/powerpoint/2010/main" val="337030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392D-30C6-3E39-A4B1-901ED6CF5494}"/>
              </a:ext>
            </a:extLst>
          </p:cNvPr>
          <p:cNvSpPr>
            <a:spLocks noGrp="1"/>
          </p:cNvSpPr>
          <p:nvPr>
            <p:ph type="title"/>
          </p:nvPr>
        </p:nvSpPr>
        <p:spPr>
          <a:xfrm>
            <a:off x="838200" y="398049"/>
            <a:ext cx="10515600" cy="565976"/>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B8E82EA-9EF1-C952-5622-6B71F1258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08A95F-5025-EE49-99F6-43DD7DEFE930}"/>
              </a:ext>
            </a:extLst>
          </p:cNvPr>
          <p:cNvSpPr>
            <a:spLocks noGrp="1"/>
          </p:cNvSpPr>
          <p:nvPr>
            <p:ph type="dt" sz="half" idx="10"/>
          </p:nvPr>
        </p:nvSpPr>
        <p:spPr>
          <a:xfrm>
            <a:off x="1537855" y="6356351"/>
            <a:ext cx="668017" cy="484909"/>
          </a:xfrm>
        </p:spPr>
        <p:txBody>
          <a:bodyPr/>
          <a:lstStyle>
            <a:lvl1pPr>
              <a:defRPr sz="1000" baseline="0"/>
            </a:lvl1pPr>
          </a:lstStyle>
          <a:p>
            <a:fld id="{66A066F0-9A4A-8843-9950-1EDDA0F1F23A}" type="datetime1">
              <a:rPr lang="en-US" smtClean="0"/>
              <a:t>11/15/25</a:t>
            </a:fld>
            <a:endParaRPr lang="en-US" dirty="0"/>
          </a:p>
        </p:txBody>
      </p:sp>
      <p:sp>
        <p:nvSpPr>
          <p:cNvPr id="5" name="Footer Placeholder 4">
            <a:extLst>
              <a:ext uri="{FF2B5EF4-FFF2-40B4-BE49-F238E27FC236}">
                <a16:creationId xmlns:a16="http://schemas.microsoft.com/office/drawing/2014/main" id="{4D246C92-B10F-1937-2D9C-5FE1C356112D}"/>
              </a:ext>
            </a:extLst>
          </p:cNvPr>
          <p:cNvSpPr>
            <a:spLocks noGrp="1"/>
          </p:cNvSpPr>
          <p:nvPr>
            <p:ph type="ftr" sz="quarter" idx="11"/>
          </p:nvPr>
        </p:nvSpPr>
        <p:spPr>
          <a:xfrm>
            <a:off x="2415999" y="6356351"/>
            <a:ext cx="6784562" cy="484909"/>
          </a:xfrm>
        </p:spPr>
        <p:txBody>
          <a:bodyPr/>
          <a:lstStyle>
            <a:lvl1pPr>
              <a:defRPr sz="1000" baseline="0"/>
            </a:lvl1pPr>
          </a:lstStyle>
          <a:p>
            <a:r>
              <a:rPr lang="en-US"/>
              <a:t>Session Title Can Go Here (or turn this off in View &gt; Header and Footer)</a:t>
            </a:r>
            <a:endParaRPr lang="en-US" dirty="0"/>
          </a:p>
        </p:txBody>
      </p:sp>
      <p:sp>
        <p:nvSpPr>
          <p:cNvPr id="6" name="Slide Number Placeholder 5">
            <a:extLst>
              <a:ext uri="{FF2B5EF4-FFF2-40B4-BE49-F238E27FC236}">
                <a16:creationId xmlns:a16="http://schemas.microsoft.com/office/drawing/2014/main" id="{2B4A46F4-55F4-FCF0-C215-231D3909687D}"/>
              </a:ext>
            </a:extLst>
          </p:cNvPr>
          <p:cNvSpPr>
            <a:spLocks noGrp="1"/>
          </p:cNvSpPr>
          <p:nvPr>
            <p:ph type="sldNum" sz="quarter" idx="12"/>
          </p:nvPr>
        </p:nvSpPr>
        <p:spPr/>
        <p:txBody>
          <a:bodyPr/>
          <a:lstStyle>
            <a:lvl1pPr>
              <a:defRPr sz="1000" baseline="0"/>
            </a:lvl1pPr>
          </a:lstStyle>
          <a:p>
            <a:fld id="{9CF76826-5B84-3741-AD42-3736339E2BE6}" type="slidenum">
              <a:rPr lang="en-US" smtClean="0"/>
              <a:pPr/>
              <a:t>‹#›</a:t>
            </a:fld>
            <a:endParaRPr lang="en-US" dirty="0"/>
          </a:p>
        </p:txBody>
      </p:sp>
    </p:spTree>
    <p:extLst>
      <p:ext uri="{BB962C8B-B14F-4D97-AF65-F5344CB8AC3E}">
        <p14:creationId xmlns:p14="http://schemas.microsoft.com/office/powerpoint/2010/main" val="249665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2B049-04EB-1AD1-D703-0277DD605CC3}"/>
              </a:ext>
            </a:extLst>
          </p:cNvPr>
          <p:cNvSpPr>
            <a:spLocks noGrp="1"/>
          </p:cNvSpPr>
          <p:nvPr>
            <p:ph type="title"/>
          </p:nvPr>
        </p:nvSpPr>
        <p:spPr>
          <a:xfrm>
            <a:off x="831849"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17EC9E-0222-223B-75CD-ACFED64342B5}"/>
              </a:ext>
            </a:extLst>
          </p:cNvPr>
          <p:cNvSpPr>
            <a:spLocks noGrp="1"/>
          </p:cNvSpPr>
          <p:nvPr>
            <p:ph type="body" idx="1"/>
          </p:nvPr>
        </p:nvSpPr>
        <p:spPr>
          <a:xfrm>
            <a:off x="831849" y="4589464"/>
            <a:ext cx="10515600" cy="150018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3454BE-CB45-2F06-EEBD-9C97CA989F7B}"/>
              </a:ext>
            </a:extLst>
          </p:cNvPr>
          <p:cNvSpPr>
            <a:spLocks noGrp="1"/>
          </p:cNvSpPr>
          <p:nvPr>
            <p:ph type="dt" sz="half" idx="10"/>
          </p:nvPr>
        </p:nvSpPr>
        <p:spPr>
          <a:xfrm>
            <a:off x="1537856" y="6356351"/>
            <a:ext cx="658589" cy="484909"/>
          </a:xfrm>
        </p:spPr>
        <p:txBody>
          <a:bodyPr/>
          <a:lstStyle/>
          <a:p>
            <a:fld id="{C76BA2D6-8864-524C-8329-9609FE6C4EC4}" type="datetime1">
              <a:rPr lang="en-US" smtClean="0"/>
              <a:t>11/15/25</a:t>
            </a:fld>
            <a:endParaRPr lang="en-US"/>
          </a:p>
        </p:txBody>
      </p:sp>
      <p:sp>
        <p:nvSpPr>
          <p:cNvPr id="5" name="Footer Placeholder 4">
            <a:extLst>
              <a:ext uri="{FF2B5EF4-FFF2-40B4-BE49-F238E27FC236}">
                <a16:creationId xmlns:a16="http://schemas.microsoft.com/office/drawing/2014/main" id="{9502CB2B-B2D9-35EA-8BB7-E9FFD42FE518}"/>
              </a:ext>
            </a:extLst>
          </p:cNvPr>
          <p:cNvSpPr>
            <a:spLocks noGrp="1"/>
          </p:cNvSpPr>
          <p:nvPr>
            <p:ph type="ftr" sz="quarter" idx="11"/>
          </p:nvPr>
        </p:nvSpPr>
        <p:spPr>
          <a:xfrm>
            <a:off x="2406573" y="6356351"/>
            <a:ext cx="6822268" cy="484909"/>
          </a:xfrm>
        </p:spPr>
        <p:txBody>
          <a:bodyPr/>
          <a:lstStyle/>
          <a:p>
            <a:r>
              <a:rPr lang="en-US"/>
              <a:t>Session Title Can Go Here (or turn this off in View &gt; Header and Footer)</a:t>
            </a:r>
            <a:endParaRPr lang="en-US" dirty="0"/>
          </a:p>
        </p:txBody>
      </p:sp>
      <p:sp>
        <p:nvSpPr>
          <p:cNvPr id="6" name="Slide Number Placeholder 5">
            <a:extLst>
              <a:ext uri="{FF2B5EF4-FFF2-40B4-BE49-F238E27FC236}">
                <a16:creationId xmlns:a16="http://schemas.microsoft.com/office/drawing/2014/main" id="{C408FC5F-42D6-A7EF-06D2-4E620872A725}"/>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65071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975CC-AC2B-088F-9713-3391EDD03115}"/>
              </a:ext>
            </a:extLst>
          </p:cNvPr>
          <p:cNvSpPr>
            <a:spLocks noGrp="1"/>
          </p:cNvSpPr>
          <p:nvPr>
            <p:ph type="title"/>
          </p:nvPr>
        </p:nvSpPr>
        <p:spPr>
          <a:xfrm>
            <a:off x="838200" y="398049"/>
            <a:ext cx="10515600" cy="565976"/>
          </a:xfrm>
        </p:spPr>
        <p:txBody>
          <a:bodyPr>
            <a:normAutofit/>
          </a:bodyPr>
          <a:lstStyle>
            <a:lvl1pPr>
              <a:defRPr sz="2400" cap="none" baseline="0">
                <a:solidFill>
                  <a:srgbClr val="50164A"/>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EF0061F0-37DC-FD13-49CA-7CACEF188FDB}"/>
              </a:ext>
            </a:extLst>
          </p:cNvPr>
          <p:cNvSpPr>
            <a:spLocks noGrp="1"/>
          </p:cNvSpPr>
          <p:nvPr>
            <p:ph sz="half" idx="1"/>
          </p:nvPr>
        </p:nvSpPr>
        <p:spPr>
          <a:xfrm>
            <a:off x="838200" y="1143414"/>
            <a:ext cx="5181600" cy="5033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170FB15B-04C9-6070-5EB0-1D477E26AA60}"/>
              </a:ext>
            </a:extLst>
          </p:cNvPr>
          <p:cNvSpPr>
            <a:spLocks noGrp="1"/>
          </p:cNvSpPr>
          <p:nvPr>
            <p:ph sz="half" idx="2"/>
          </p:nvPr>
        </p:nvSpPr>
        <p:spPr>
          <a:xfrm>
            <a:off x="6172200" y="1143412"/>
            <a:ext cx="5181600" cy="503355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E5147A6-A4C0-77EC-87CB-C96B4B8ECF1E}"/>
              </a:ext>
            </a:extLst>
          </p:cNvPr>
          <p:cNvSpPr>
            <a:spLocks noGrp="1"/>
          </p:cNvSpPr>
          <p:nvPr>
            <p:ph type="dt" sz="half" idx="10"/>
          </p:nvPr>
        </p:nvSpPr>
        <p:spPr/>
        <p:txBody>
          <a:bodyPr/>
          <a:lstStyle/>
          <a:p>
            <a:fld id="{35BE5EDC-FBFB-2945-99CD-733945AD39D9}" type="datetime1">
              <a:rPr lang="en-US" smtClean="0"/>
              <a:t>11/15/25</a:t>
            </a:fld>
            <a:endParaRPr lang="en-US"/>
          </a:p>
        </p:txBody>
      </p:sp>
      <p:sp>
        <p:nvSpPr>
          <p:cNvPr id="6" name="Footer Placeholder 5">
            <a:extLst>
              <a:ext uri="{FF2B5EF4-FFF2-40B4-BE49-F238E27FC236}">
                <a16:creationId xmlns:a16="http://schemas.microsoft.com/office/drawing/2014/main" id="{BE032ECD-244E-FDA7-3B6A-DA2766C4D79F}"/>
              </a:ext>
            </a:extLst>
          </p:cNvPr>
          <p:cNvSpPr>
            <a:spLocks noGrp="1"/>
          </p:cNvSpPr>
          <p:nvPr>
            <p:ph type="ftr" sz="quarter" idx="11"/>
          </p:nvPr>
        </p:nvSpPr>
        <p:spPr/>
        <p:txBody>
          <a:bodyPr/>
          <a:lstStyle/>
          <a:p>
            <a:r>
              <a:rPr lang="en-US"/>
              <a:t>Session Title Can Go Here (or turn this off in View &gt; Header and Footer)</a:t>
            </a:r>
          </a:p>
        </p:txBody>
      </p:sp>
      <p:sp>
        <p:nvSpPr>
          <p:cNvPr id="7" name="Slide Number Placeholder 6">
            <a:extLst>
              <a:ext uri="{FF2B5EF4-FFF2-40B4-BE49-F238E27FC236}">
                <a16:creationId xmlns:a16="http://schemas.microsoft.com/office/drawing/2014/main" id="{1364CB93-A9C5-85F9-CED5-FF00398E538A}"/>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3490571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671EC-BFD5-0724-7369-49AEE7D88622}"/>
              </a:ext>
            </a:extLst>
          </p:cNvPr>
          <p:cNvSpPr>
            <a:spLocks noGrp="1"/>
          </p:cNvSpPr>
          <p:nvPr>
            <p:ph type="title"/>
          </p:nvPr>
        </p:nvSpPr>
        <p:spPr>
          <a:xfrm>
            <a:off x="839788" y="414251"/>
            <a:ext cx="10515600" cy="639128"/>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C3E6DF-CDA4-9040-88F6-85F47BF57A48}"/>
              </a:ext>
            </a:extLst>
          </p:cNvPr>
          <p:cNvSpPr>
            <a:spLocks noGrp="1"/>
          </p:cNvSpPr>
          <p:nvPr>
            <p:ph type="body" idx="1"/>
          </p:nvPr>
        </p:nvSpPr>
        <p:spPr>
          <a:xfrm>
            <a:off x="839789" y="1220067"/>
            <a:ext cx="5157787" cy="1285008"/>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38DC19-8626-73C5-9726-A910A41045DD}"/>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6514F6-FE55-B2DE-2D2C-C1BD8AD8BEAC}"/>
              </a:ext>
            </a:extLst>
          </p:cNvPr>
          <p:cNvSpPr>
            <a:spLocks noGrp="1"/>
          </p:cNvSpPr>
          <p:nvPr>
            <p:ph type="body" sz="quarter" idx="3"/>
          </p:nvPr>
        </p:nvSpPr>
        <p:spPr>
          <a:xfrm>
            <a:off x="6172201" y="1220067"/>
            <a:ext cx="5183188" cy="1285008"/>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63AD46-2996-29FA-D3EC-8F3960789A19}"/>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CA3E63-7F3B-89DB-C65B-322FA76E5909}"/>
              </a:ext>
            </a:extLst>
          </p:cNvPr>
          <p:cNvSpPr>
            <a:spLocks noGrp="1"/>
          </p:cNvSpPr>
          <p:nvPr>
            <p:ph type="dt" sz="half" idx="10"/>
          </p:nvPr>
        </p:nvSpPr>
        <p:spPr/>
        <p:txBody>
          <a:bodyPr/>
          <a:lstStyle/>
          <a:p>
            <a:fld id="{827D03CE-8A87-D240-8CA4-C1C7F405A84D}" type="datetime1">
              <a:rPr lang="en-US" smtClean="0"/>
              <a:t>11/15/25</a:t>
            </a:fld>
            <a:endParaRPr lang="en-US"/>
          </a:p>
        </p:txBody>
      </p:sp>
      <p:sp>
        <p:nvSpPr>
          <p:cNvPr id="8" name="Footer Placeholder 7">
            <a:extLst>
              <a:ext uri="{FF2B5EF4-FFF2-40B4-BE49-F238E27FC236}">
                <a16:creationId xmlns:a16="http://schemas.microsoft.com/office/drawing/2014/main" id="{F1DB4ECD-E3FE-89C0-EF28-81CF95186EA3}"/>
              </a:ext>
            </a:extLst>
          </p:cNvPr>
          <p:cNvSpPr>
            <a:spLocks noGrp="1"/>
          </p:cNvSpPr>
          <p:nvPr>
            <p:ph type="ftr" sz="quarter" idx="11"/>
          </p:nvPr>
        </p:nvSpPr>
        <p:spPr/>
        <p:txBody>
          <a:bodyPr/>
          <a:lstStyle/>
          <a:p>
            <a:r>
              <a:rPr lang="en-US"/>
              <a:t>Session Title Can Go Here (or turn this off in View &gt; Header and Footer)</a:t>
            </a:r>
          </a:p>
        </p:txBody>
      </p:sp>
      <p:sp>
        <p:nvSpPr>
          <p:cNvPr id="9" name="Slide Number Placeholder 8">
            <a:extLst>
              <a:ext uri="{FF2B5EF4-FFF2-40B4-BE49-F238E27FC236}">
                <a16:creationId xmlns:a16="http://schemas.microsoft.com/office/drawing/2014/main" id="{987A18F3-FB7B-4DEF-C6C7-06362A85B7E5}"/>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1269940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67822-D667-3B77-E6AD-98460F23C8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9EC219-6137-BF04-C435-6B2AA0B4614F}"/>
              </a:ext>
            </a:extLst>
          </p:cNvPr>
          <p:cNvSpPr>
            <a:spLocks noGrp="1"/>
          </p:cNvSpPr>
          <p:nvPr>
            <p:ph type="dt" sz="half" idx="10"/>
          </p:nvPr>
        </p:nvSpPr>
        <p:spPr/>
        <p:txBody>
          <a:bodyPr/>
          <a:lstStyle/>
          <a:p>
            <a:fld id="{CD81465E-4142-CA4E-B4B0-9402CB0844E1}" type="datetime1">
              <a:rPr lang="en-US" smtClean="0"/>
              <a:t>11/15/25</a:t>
            </a:fld>
            <a:endParaRPr lang="en-US"/>
          </a:p>
        </p:txBody>
      </p:sp>
      <p:sp>
        <p:nvSpPr>
          <p:cNvPr id="4" name="Footer Placeholder 3">
            <a:extLst>
              <a:ext uri="{FF2B5EF4-FFF2-40B4-BE49-F238E27FC236}">
                <a16:creationId xmlns:a16="http://schemas.microsoft.com/office/drawing/2014/main" id="{6F697AE1-89D0-E86A-0F0C-32761234CCF7}"/>
              </a:ext>
            </a:extLst>
          </p:cNvPr>
          <p:cNvSpPr>
            <a:spLocks noGrp="1"/>
          </p:cNvSpPr>
          <p:nvPr>
            <p:ph type="ftr" sz="quarter" idx="11"/>
          </p:nvPr>
        </p:nvSpPr>
        <p:spPr/>
        <p:txBody>
          <a:bodyPr/>
          <a:lstStyle/>
          <a:p>
            <a:r>
              <a:rPr lang="en-US"/>
              <a:t>Session Title Can Go Here (or turn this off in View &gt; Header and Footer)</a:t>
            </a:r>
          </a:p>
        </p:txBody>
      </p:sp>
      <p:sp>
        <p:nvSpPr>
          <p:cNvPr id="5" name="Slide Number Placeholder 4">
            <a:extLst>
              <a:ext uri="{FF2B5EF4-FFF2-40B4-BE49-F238E27FC236}">
                <a16:creationId xmlns:a16="http://schemas.microsoft.com/office/drawing/2014/main" id="{3542B71D-9A5E-51B5-0DBC-6ACFE9602E25}"/>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1719472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56356E-EBAE-87E8-89EB-FA0E863544F8}"/>
              </a:ext>
            </a:extLst>
          </p:cNvPr>
          <p:cNvSpPr>
            <a:spLocks noGrp="1"/>
          </p:cNvSpPr>
          <p:nvPr>
            <p:ph type="dt" sz="half" idx="10"/>
          </p:nvPr>
        </p:nvSpPr>
        <p:spPr/>
        <p:txBody>
          <a:bodyPr/>
          <a:lstStyle/>
          <a:p>
            <a:fld id="{5A873D71-544A-1744-AA17-9D846403D680}" type="datetime1">
              <a:rPr lang="en-US" smtClean="0"/>
              <a:t>11/15/25</a:t>
            </a:fld>
            <a:endParaRPr lang="en-US"/>
          </a:p>
        </p:txBody>
      </p:sp>
      <p:sp>
        <p:nvSpPr>
          <p:cNvPr id="3" name="Footer Placeholder 2">
            <a:extLst>
              <a:ext uri="{FF2B5EF4-FFF2-40B4-BE49-F238E27FC236}">
                <a16:creationId xmlns:a16="http://schemas.microsoft.com/office/drawing/2014/main" id="{2E565D5D-E1FD-CCCF-7B47-1B5DE2B64AEB}"/>
              </a:ext>
            </a:extLst>
          </p:cNvPr>
          <p:cNvSpPr>
            <a:spLocks noGrp="1"/>
          </p:cNvSpPr>
          <p:nvPr>
            <p:ph type="ftr" sz="quarter" idx="11"/>
          </p:nvPr>
        </p:nvSpPr>
        <p:spPr/>
        <p:txBody>
          <a:bodyPr/>
          <a:lstStyle/>
          <a:p>
            <a:r>
              <a:rPr lang="en-US"/>
              <a:t>Session Title Can Go Here (or turn this off in View &gt; Header and Footer)</a:t>
            </a:r>
          </a:p>
        </p:txBody>
      </p:sp>
      <p:sp>
        <p:nvSpPr>
          <p:cNvPr id="4" name="Slide Number Placeholder 3">
            <a:extLst>
              <a:ext uri="{FF2B5EF4-FFF2-40B4-BE49-F238E27FC236}">
                <a16:creationId xmlns:a16="http://schemas.microsoft.com/office/drawing/2014/main" id="{A726A16F-460A-6464-CDCD-0CA1589A2AF3}"/>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246012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C3E28-9E86-FBA2-8FF4-BC6BE54C58E0}"/>
              </a:ext>
            </a:extLst>
          </p:cNvPr>
          <p:cNvSpPr>
            <a:spLocks noGrp="1"/>
          </p:cNvSpPr>
          <p:nvPr>
            <p:ph type="title"/>
          </p:nvPr>
        </p:nvSpPr>
        <p:spPr>
          <a:xfrm>
            <a:off x="839788" y="987426"/>
            <a:ext cx="3932237" cy="1069975"/>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B0263F-4544-9B34-9A95-2706F6CA01FD}"/>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32EBE3-D3F0-0C71-BC39-E4CB1E37D799}"/>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9E37C6-A6F5-5F12-55A1-02E6D658F87F}"/>
              </a:ext>
            </a:extLst>
          </p:cNvPr>
          <p:cNvSpPr>
            <a:spLocks noGrp="1"/>
          </p:cNvSpPr>
          <p:nvPr>
            <p:ph type="dt" sz="half" idx="10"/>
          </p:nvPr>
        </p:nvSpPr>
        <p:spPr/>
        <p:txBody>
          <a:bodyPr/>
          <a:lstStyle/>
          <a:p>
            <a:fld id="{D0A8D32E-43DD-904B-8C2D-3DFD60101880}" type="datetime1">
              <a:rPr lang="en-US" smtClean="0"/>
              <a:t>11/15/25</a:t>
            </a:fld>
            <a:endParaRPr lang="en-US"/>
          </a:p>
        </p:txBody>
      </p:sp>
      <p:sp>
        <p:nvSpPr>
          <p:cNvPr id="6" name="Footer Placeholder 5">
            <a:extLst>
              <a:ext uri="{FF2B5EF4-FFF2-40B4-BE49-F238E27FC236}">
                <a16:creationId xmlns:a16="http://schemas.microsoft.com/office/drawing/2014/main" id="{8578A865-47A4-F244-C4AB-964A4FFEF69F}"/>
              </a:ext>
            </a:extLst>
          </p:cNvPr>
          <p:cNvSpPr>
            <a:spLocks noGrp="1"/>
          </p:cNvSpPr>
          <p:nvPr>
            <p:ph type="ftr" sz="quarter" idx="11"/>
          </p:nvPr>
        </p:nvSpPr>
        <p:spPr/>
        <p:txBody>
          <a:bodyPr/>
          <a:lstStyle/>
          <a:p>
            <a:r>
              <a:rPr lang="en-US"/>
              <a:t>Session Title Can Go Here (or turn this off in View &gt; Header and Footer)</a:t>
            </a:r>
          </a:p>
        </p:txBody>
      </p:sp>
      <p:sp>
        <p:nvSpPr>
          <p:cNvPr id="7" name="Slide Number Placeholder 6">
            <a:extLst>
              <a:ext uri="{FF2B5EF4-FFF2-40B4-BE49-F238E27FC236}">
                <a16:creationId xmlns:a16="http://schemas.microsoft.com/office/drawing/2014/main" id="{218CBEFF-5D34-C674-BA78-3C060145D4BB}"/>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82061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F47DD-9B77-725C-4CE4-8EF44E137ADF}"/>
              </a:ext>
            </a:extLst>
          </p:cNvPr>
          <p:cNvSpPr>
            <a:spLocks noGrp="1"/>
          </p:cNvSpPr>
          <p:nvPr>
            <p:ph type="title"/>
          </p:nvPr>
        </p:nvSpPr>
        <p:spPr>
          <a:xfrm>
            <a:off x="839788" y="987426"/>
            <a:ext cx="3932237" cy="1069975"/>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BC090B-385B-41B6-F7D7-2CC4C1A0D29A}"/>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4BF9FD0-2175-8C94-9D5C-90F85D2D58BF}"/>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383B3A-DC10-CB12-9388-1C97A7909BFA}"/>
              </a:ext>
            </a:extLst>
          </p:cNvPr>
          <p:cNvSpPr>
            <a:spLocks noGrp="1"/>
          </p:cNvSpPr>
          <p:nvPr>
            <p:ph type="dt" sz="half" idx="10"/>
          </p:nvPr>
        </p:nvSpPr>
        <p:spPr/>
        <p:txBody>
          <a:bodyPr/>
          <a:lstStyle/>
          <a:p>
            <a:fld id="{CA98A855-FF61-0845-8339-05FACDBB638A}" type="datetime1">
              <a:rPr lang="en-US" smtClean="0"/>
              <a:t>11/15/25</a:t>
            </a:fld>
            <a:endParaRPr lang="en-US"/>
          </a:p>
        </p:txBody>
      </p:sp>
      <p:sp>
        <p:nvSpPr>
          <p:cNvPr id="6" name="Footer Placeholder 5">
            <a:extLst>
              <a:ext uri="{FF2B5EF4-FFF2-40B4-BE49-F238E27FC236}">
                <a16:creationId xmlns:a16="http://schemas.microsoft.com/office/drawing/2014/main" id="{CAFF0CC6-7E21-CEF3-93AD-11D52233A31F}"/>
              </a:ext>
            </a:extLst>
          </p:cNvPr>
          <p:cNvSpPr>
            <a:spLocks noGrp="1"/>
          </p:cNvSpPr>
          <p:nvPr>
            <p:ph type="ftr" sz="quarter" idx="11"/>
          </p:nvPr>
        </p:nvSpPr>
        <p:spPr/>
        <p:txBody>
          <a:bodyPr/>
          <a:lstStyle/>
          <a:p>
            <a:r>
              <a:rPr lang="en-US"/>
              <a:t>Session Title Can Go Here (or turn this off in View &gt; Header and Footer)</a:t>
            </a:r>
          </a:p>
        </p:txBody>
      </p:sp>
      <p:sp>
        <p:nvSpPr>
          <p:cNvPr id="7" name="Slide Number Placeholder 6">
            <a:extLst>
              <a:ext uri="{FF2B5EF4-FFF2-40B4-BE49-F238E27FC236}">
                <a16:creationId xmlns:a16="http://schemas.microsoft.com/office/drawing/2014/main" id="{57331113-AC4A-BBDA-845E-8CA44F757E07}"/>
              </a:ext>
            </a:extLst>
          </p:cNvPr>
          <p:cNvSpPr>
            <a:spLocks noGrp="1"/>
          </p:cNvSpPr>
          <p:nvPr>
            <p:ph type="sldNum" sz="quarter" idx="12"/>
          </p:nvPr>
        </p:nvSpPr>
        <p:spPr/>
        <p:txBody>
          <a:bodyPr/>
          <a:lstStyle/>
          <a:p>
            <a:fld id="{9CF76826-5B84-3741-AD42-3736339E2BE6}" type="slidenum">
              <a:rPr lang="en-US" smtClean="0"/>
              <a:t>‹#›</a:t>
            </a:fld>
            <a:endParaRPr lang="en-US"/>
          </a:p>
        </p:txBody>
      </p:sp>
    </p:spTree>
    <p:extLst>
      <p:ext uri="{BB962C8B-B14F-4D97-AF65-F5344CB8AC3E}">
        <p14:creationId xmlns:p14="http://schemas.microsoft.com/office/powerpoint/2010/main" val="3695605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file:////Users/toddszymanski/Documents/01%20Work/SC25/ppt/presenter%20ppt/4x/sc25_presenter_page@4x.p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r:link="rId1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40E76E-3A22-A041-781E-4467A538EAB2}"/>
              </a:ext>
            </a:extLst>
          </p:cNvPr>
          <p:cNvSpPr>
            <a:spLocks noGrp="1"/>
          </p:cNvSpPr>
          <p:nvPr>
            <p:ph type="title"/>
          </p:nvPr>
        </p:nvSpPr>
        <p:spPr>
          <a:xfrm>
            <a:off x="838200" y="398049"/>
            <a:ext cx="10515600" cy="56597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248A02-15D9-C7BB-D3DA-50842B34F727}"/>
              </a:ext>
            </a:extLst>
          </p:cNvPr>
          <p:cNvSpPr>
            <a:spLocks noGrp="1"/>
          </p:cNvSpPr>
          <p:nvPr>
            <p:ph type="body" idx="1"/>
          </p:nvPr>
        </p:nvSpPr>
        <p:spPr>
          <a:xfrm>
            <a:off x="838200" y="1154546"/>
            <a:ext cx="10515600" cy="502241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FD036C4-AD83-8FF2-2048-C3F4D0D70B84}"/>
              </a:ext>
            </a:extLst>
          </p:cNvPr>
          <p:cNvSpPr>
            <a:spLocks noGrp="1"/>
          </p:cNvSpPr>
          <p:nvPr>
            <p:ph type="dt" sz="half" idx="2"/>
          </p:nvPr>
        </p:nvSpPr>
        <p:spPr>
          <a:xfrm>
            <a:off x="1537856" y="6356351"/>
            <a:ext cx="649164" cy="484909"/>
          </a:xfrm>
          <a:prstGeom prst="rect">
            <a:avLst/>
          </a:prstGeom>
        </p:spPr>
        <p:txBody>
          <a:bodyPr vert="horz" lIns="91440" tIns="45720" rIns="91440" bIns="45720" rtlCol="0" anchor="ctr"/>
          <a:lstStyle>
            <a:lvl1pPr algn="l">
              <a:defRPr sz="1000" baseline="0">
                <a:solidFill>
                  <a:schemeClr val="bg1"/>
                </a:solidFill>
              </a:defRPr>
            </a:lvl1pPr>
          </a:lstStyle>
          <a:p>
            <a:fld id="{8E2C4DAA-A643-9D4E-8177-48014ED769F4}" type="datetime1">
              <a:rPr lang="en-US" smtClean="0"/>
              <a:t>11/15/25</a:t>
            </a:fld>
            <a:endParaRPr lang="en-US" dirty="0"/>
          </a:p>
        </p:txBody>
      </p:sp>
      <p:sp>
        <p:nvSpPr>
          <p:cNvPr id="5" name="Footer Placeholder 4">
            <a:extLst>
              <a:ext uri="{FF2B5EF4-FFF2-40B4-BE49-F238E27FC236}">
                <a16:creationId xmlns:a16="http://schemas.microsoft.com/office/drawing/2014/main" id="{17B97A42-60E2-EE97-FBB5-0E25B6D079FF}"/>
              </a:ext>
            </a:extLst>
          </p:cNvPr>
          <p:cNvSpPr>
            <a:spLocks noGrp="1"/>
          </p:cNvSpPr>
          <p:nvPr>
            <p:ph type="ftr" sz="quarter" idx="3"/>
          </p:nvPr>
        </p:nvSpPr>
        <p:spPr>
          <a:xfrm>
            <a:off x="2397148" y="6356351"/>
            <a:ext cx="6850547" cy="484909"/>
          </a:xfrm>
          <a:prstGeom prst="rect">
            <a:avLst/>
          </a:prstGeom>
        </p:spPr>
        <p:txBody>
          <a:bodyPr vert="horz" lIns="91440" tIns="45720" rIns="91440" bIns="45720" rtlCol="0" anchor="ctr"/>
          <a:lstStyle>
            <a:lvl1pPr algn="l">
              <a:defRPr sz="1000" baseline="0">
                <a:solidFill>
                  <a:schemeClr val="bg1"/>
                </a:solidFill>
              </a:defRPr>
            </a:lvl1pPr>
          </a:lstStyle>
          <a:p>
            <a:r>
              <a:rPr lang="en-US"/>
              <a:t>Session Title Can Go Here (or turn this off in View &gt; Header and Footer)</a:t>
            </a:r>
            <a:endParaRPr lang="en-US" dirty="0"/>
          </a:p>
        </p:txBody>
      </p:sp>
      <p:sp>
        <p:nvSpPr>
          <p:cNvPr id="6" name="Slide Number Placeholder 5">
            <a:extLst>
              <a:ext uri="{FF2B5EF4-FFF2-40B4-BE49-F238E27FC236}">
                <a16:creationId xmlns:a16="http://schemas.microsoft.com/office/drawing/2014/main" id="{77A99661-2CA7-BF8A-01DB-1E20DD27AE4C}"/>
              </a:ext>
            </a:extLst>
          </p:cNvPr>
          <p:cNvSpPr>
            <a:spLocks noGrp="1"/>
          </p:cNvSpPr>
          <p:nvPr>
            <p:ph type="sldNum" sz="quarter" idx="4"/>
          </p:nvPr>
        </p:nvSpPr>
        <p:spPr>
          <a:xfrm>
            <a:off x="838200" y="6356351"/>
            <a:ext cx="489528" cy="484909"/>
          </a:xfrm>
          <a:prstGeom prst="rect">
            <a:avLst/>
          </a:prstGeom>
        </p:spPr>
        <p:txBody>
          <a:bodyPr vert="horz" lIns="91440" tIns="45720" rIns="91440" bIns="45720" rtlCol="0" anchor="ctr"/>
          <a:lstStyle>
            <a:lvl1pPr algn="l">
              <a:defRPr sz="1000" b="1" i="0" baseline="0">
                <a:solidFill>
                  <a:schemeClr val="bg1"/>
                </a:solidFill>
              </a:defRPr>
            </a:lvl1pPr>
          </a:lstStyle>
          <a:p>
            <a:fld id="{9CF76826-5B84-3741-AD42-3736339E2BE6}" type="slidenum">
              <a:rPr lang="en-US" smtClean="0"/>
              <a:pPr/>
              <a:t>‹#›</a:t>
            </a:fld>
            <a:endParaRPr lang="en-US" dirty="0"/>
          </a:p>
        </p:txBody>
      </p:sp>
    </p:spTree>
    <p:extLst>
      <p:ext uri="{BB962C8B-B14F-4D97-AF65-F5344CB8AC3E}">
        <p14:creationId xmlns:p14="http://schemas.microsoft.com/office/powerpoint/2010/main" val="519303372"/>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p:hf hdr="0"/>
  <p:txStyles>
    <p:titleStyle>
      <a:lvl1pPr algn="l" defTabSz="914377" rtl="0" eaLnBrk="1" latinLnBrk="0" hangingPunct="1">
        <a:lnSpc>
          <a:spcPct val="90000"/>
        </a:lnSpc>
        <a:spcBef>
          <a:spcPct val="0"/>
        </a:spcBef>
        <a:buNone/>
        <a:defRPr sz="2400" b="1" i="0" kern="1200" cap="none" baseline="0">
          <a:solidFill>
            <a:srgbClr val="50164A"/>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69C71-8597-490B-F41D-18E3F2592417}"/>
              </a:ext>
            </a:extLst>
          </p:cNvPr>
          <p:cNvSpPr>
            <a:spLocks noGrp="1"/>
          </p:cNvSpPr>
          <p:nvPr>
            <p:ph type="ctrTitle"/>
          </p:nvPr>
        </p:nvSpPr>
        <p:spPr/>
        <p:txBody>
          <a:bodyPr/>
          <a:lstStyle/>
          <a:p>
            <a:r>
              <a:rPr lang="en-US" dirty="0"/>
              <a:t>Opening Remarks</a:t>
            </a:r>
          </a:p>
        </p:txBody>
      </p:sp>
      <p:sp>
        <p:nvSpPr>
          <p:cNvPr id="3" name="Subtitle 2">
            <a:extLst>
              <a:ext uri="{FF2B5EF4-FFF2-40B4-BE49-F238E27FC236}">
                <a16:creationId xmlns:a16="http://schemas.microsoft.com/office/drawing/2014/main" id="{52EEA7FE-E7B0-87E2-11DC-AB99F30BF70A}"/>
              </a:ext>
            </a:extLst>
          </p:cNvPr>
          <p:cNvSpPr>
            <a:spLocks noGrp="1"/>
          </p:cNvSpPr>
          <p:nvPr>
            <p:ph type="subTitle" idx="1"/>
          </p:nvPr>
        </p:nvSpPr>
        <p:spPr/>
        <p:txBody>
          <a:bodyPr/>
          <a:lstStyle/>
          <a:p>
            <a:r>
              <a:rPr lang="en-US" dirty="0"/>
              <a:t>Andrés Márquez on Behalf of the S-HPC Committee</a:t>
            </a:r>
          </a:p>
          <a:p>
            <a:endParaRPr lang="en-US" dirty="0"/>
          </a:p>
        </p:txBody>
      </p:sp>
      <p:sp>
        <p:nvSpPr>
          <p:cNvPr id="4" name="Text Placeholder 3">
            <a:extLst>
              <a:ext uri="{FF2B5EF4-FFF2-40B4-BE49-F238E27FC236}">
                <a16:creationId xmlns:a16="http://schemas.microsoft.com/office/drawing/2014/main" id="{D66EBBF3-E61D-B8B2-B6A5-AC99A4A83711}"/>
              </a:ext>
            </a:extLst>
          </p:cNvPr>
          <p:cNvSpPr>
            <a:spLocks noGrp="1"/>
          </p:cNvSpPr>
          <p:nvPr>
            <p:ph type="body" sz="quarter" idx="13"/>
          </p:nvPr>
        </p:nvSpPr>
        <p:spPr/>
        <p:txBody>
          <a:bodyPr/>
          <a:lstStyle/>
          <a:p>
            <a:r>
              <a:rPr lang="en-US" dirty="0"/>
              <a:t>Fourth International Workshop </a:t>
            </a:r>
            <a:br>
              <a:rPr lang="en-US" dirty="0"/>
            </a:br>
            <a:r>
              <a:rPr lang="en-US" dirty="0"/>
              <a:t>Security in High Performance Computing (S-HPC 2025)</a:t>
            </a:r>
          </a:p>
        </p:txBody>
      </p:sp>
    </p:spTree>
    <p:extLst>
      <p:ext uri="{BB962C8B-B14F-4D97-AF65-F5344CB8AC3E}">
        <p14:creationId xmlns:p14="http://schemas.microsoft.com/office/powerpoint/2010/main" val="143813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EB7F43-91B7-E1D6-7E91-21312FFB8646}"/>
              </a:ext>
            </a:extLst>
          </p:cNvPr>
          <p:cNvSpPr>
            <a:spLocks noGrp="1"/>
          </p:cNvSpPr>
          <p:nvPr>
            <p:ph type="title"/>
          </p:nvPr>
        </p:nvSpPr>
        <p:spPr/>
        <p:txBody>
          <a:bodyPr/>
          <a:lstStyle/>
          <a:p>
            <a:r>
              <a:rPr lang="en-US" dirty="0"/>
              <a:t>Organization</a:t>
            </a:r>
          </a:p>
        </p:txBody>
      </p:sp>
      <p:sp>
        <p:nvSpPr>
          <p:cNvPr id="4" name="TextBox 3">
            <a:extLst>
              <a:ext uri="{FF2B5EF4-FFF2-40B4-BE49-F238E27FC236}">
                <a16:creationId xmlns:a16="http://schemas.microsoft.com/office/drawing/2014/main" id="{3912A8F0-C40E-1469-F757-A730A4DEF713}"/>
              </a:ext>
            </a:extLst>
          </p:cNvPr>
          <p:cNvSpPr txBox="1"/>
          <p:nvPr/>
        </p:nvSpPr>
        <p:spPr>
          <a:xfrm>
            <a:off x="685800" y="3429000"/>
            <a:ext cx="3585412" cy="1015663"/>
          </a:xfrm>
          <a:prstGeom prst="rect">
            <a:avLst/>
          </a:prstGeom>
          <a:noFill/>
        </p:spPr>
        <p:txBody>
          <a:bodyPr wrap="square" rtlCol="0">
            <a:spAutoFit/>
          </a:bodyPr>
          <a:lstStyle/>
          <a:p>
            <a:pPr algn="ctr"/>
            <a:r>
              <a:rPr lang="en-US" sz="1200" b="1" dirty="0"/>
              <a:t>General Chairs</a:t>
            </a:r>
          </a:p>
          <a:p>
            <a:r>
              <a:rPr lang="en-US" sz="1200" i="0" dirty="0" err="1">
                <a:solidFill>
                  <a:schemeClr val="tx1">
                    <a:lumMod val="95000"/>
                  </a:schemeClr>
                </a:solidFill>
                <a:effectLst/>
                <a:latin typeface="Rubik"/>
              </a:rPr>
              <a:t>Nael</a:t>
            </a:r>
            <a:r>
              <a:rPr lang="en-US" sz="1200" i="0" dirty="0">
                <a:solidFill>
                  <a:schemeClr val="tx1">
                    <a:lumMod val="95000"/>
                  </a:schemeClr>
                </a:solidFill>
                <a:effectLst/>
                <a:latin typeface="Rubik"/>
              </a:rPr>
              <a:t> B Abu-</a:t>
            </a:r>
            <a:r>
              <a:rPr lang="en-US" sz="1200" i="0" dirty="0" err="1">
                <a:solidFill>
                  <a:schemeClr val="tx1">
                    <a:lumMod val="95000"/>
                  </a:schemeClr>
                </a:solidFill>
                <a:effectLst/>
                <a:latin typeface="Rubik"/>
              </a:rPr>
              <a:t>Ghazaleh</a:t>
            </a:r>
            <a:r>
              <a:rPr lang="en-US" sz="1200" i="0" dirty="0">
                <a:solidFill>
                  <a:schemeClr val="tx1">
                    <a:lumMod val="95000"/>
                  </a:schemeClr>
                </a:solidFill>
                <a:effectLst/>
                <a:latin typeface="Rubik"/>
              </a:rPr>
              <a:t> University of California Riverside</a:t>
            </a:r>
          </a:p>
          <a:p>
            <a:r>
              <a:rPr lang="en-US" sz="1200" i="0" dirty="0">
                <a:solidFill>
                  <a:schemeClr val="tx1">
                    <a:lumMod val="95000"/>
                  </a:schemeClr>
                </a:solidFill>
                <a:effectLst/>
                <a:latin typeface="Rubik"/>
              </a:rPr>
              <a:t>Kevin J. Baker Pacific Northwest National Lab</a:t>
            </a:r>
          </a:p>
          <a:p>
            <a:r>
              <a:rPr lang="en-US" sz="1200" i="0" dirty="0">
                <a:solidFill>
                  <a:schemeClr val="tx1">
                    <a:lumMod val="95000"/>
                  </a:schemeClr>
                </a:solidFill>
                <a:effectLst/>
                <a:latin typeface="Rubik"/>
              </a:rPr>
              <a:t>Yang Guo NIST</a:t>
            </a:r>
          </a:p>
          <a:p>
            <a:r>
              <a:rPr lang="en-US" sz="1200" i="0" dirty="0">
                <a:solidFill>
                  <a:schemeClr val="tx1">
                    <a:lumMod val="95000"/>
                  </a:schemeClr>
                </a:solidFill>
                <a:effectLst/>
                <a:latin typeface="Rubik"/>
              </a:rPr>
              <a:t>Andrés Márquez   Pacific Northwest National Lab</a:t>
            </a:r>
          </a:p>
        </p:txBody>
      </p:sp>
      <p:sp>
        <p:nvSpPr>
          <p:cNvPr id="5" name="TextBox 4">
            <a:extLst>
              <a:ext uri="{FF2B5EF4-FFF2-40B4-BE49-F238E27FC236}">
                <a16:creationId xmlns:a16="http://schemas.microsoft.com/office/drawing/2014/main" id="{E021BCCB-BF45-241A-0659-6395E774B09D}"/>
              </a:ext>
            </a:extLst>
          </p:cNvPr>
          <p:cNvSpPr txBox="1"/>
          <p:nvPr/>
        </p:nvSpPr>
        <p:spPr>
          <a:xfrm>
            <a:off x="3334862" y="5077964"/>
            <a:ext cx="5216749" cy="830997"/>
          </a:xfrm>
          <a:prstGeom prst="rect">
            <a:avLst/>
          </a:prstGeom>
          <a:noFill/>
        </p:spPr>
        <p:txBody>
          <a:bodyPr wrap="none" rtlCol="0">
            <a:spAutoFit/>
          </a:bodyPr>
          <a:lstStyle/>
          <a:p>
            <a:pPr algn="ctr"/>
            <a:r>
              <a:rPr lang="en-US" sz="1200" b="1" dirty="0">
                <a:effectLst/>
              </a:rPr>
              <a:t>Organization Chairs</a:t>
            </a:r>
          </a:p>
          <a:p>
            <a:r>
              <a:rPr lang="en-US" sz="1200" b="1" i="0" dirty="0">
                <a:solidFill>
                  <a:schemeClr val="tx1">
                    <a:lumMod val="95000"/>
                  </a:schemeClr>
                </a:solidFill>
                <a:effectLst/>
                <a:latin typeface="Rubik"/>
              </a:rPr>
              <a:t>Program Chairs: </a:t>
            </a:r>
            <a:r>
              <a:rPr lang="en-US" sz="1200" i="0" dirty="0">
                <a:solidFill>
                  <a:schemeClr val="tx1">
                    <a:lumMod val="95000"/>
                  </a:schemeClr>
                </a:solidFill>
                <a:effectLst/>
                <a:latin typeface="Rubik"/>
              </a:rPr>
              <a:t>  	Karen L. </a:t>
            </a:r>
            <a:r>
              <a:rPr lang="en-US" sz="1200" i="0" dirty="0" err="1">
                <a:solidFill>
                  <a:schemeClr val="tx1">
                    <a:lumMod val="95000"/>
                  </a:schemeClr>
                </a:solidFill>
                <a:effectLst/>
                <a:latin typeface="Rubik"/>
              </a:rPr>
              <a:t>Karavanic</a:t>
            </a:r>
            <a:r>
              <a:rPr lang="en-US" sz="1200" i="0" dirty="0">
                <a:solidFill>
                  <a:schemeClr val="tx1">
                    <a:lumMod val="95000"/>
                  </a:schemeClr>
                </a:solidFill>
                <a:effectLst/>
                <a:latin typeface="Rubik"/>
              </a:rPr>
              <a:t>, Portland State University </a:t>
            </a:r>
          </a:p>
          <a:p>
            <a:r>
              <a:rPr lang="en-US" sz="1200" dirty="0">
                <a:solidFill>
                  <a:schemeClr val="tx1">
                    <a:lumMod val="95000"/>
                  </a:schemeClr>
                </a:solidFill>
                <a:latin typeface="Rubik"/>
              </a:rPr>
              <a:t>		</a:t>
            </a:r>
            <a:r>
              <a:rPr lang="en-US" sz="1200" i="0" dirty="0">
                <a:solidFill>
                  <a:schemeClr val="tx1">
                    <a:lumMod val="95000"/>
                  </a:schemeClr>
                </a:solidFill>
                <a:effectLst/>
                <a:latin typeface="Rubik"/>
              </a:rPr>
              <a:t>Joseph B. Manzano, Pacific Northwest National Lab</a:t>
            </a:r>
          </a:p>
          <a:p>
            <a:r>
              <a:rPr lang="en-US" sz="1200" b="1" i="0" dirty="0">
                <a:solidFill>
                  <a:schemeClr val="tx1">
                    <a:lumMod val="95000"/>
                  </a:schemeClr>
                </a:solidFill>
                <a:effectLst/>
                <a:latin typeface="Rubik"/>
              </a:rPr>
              <a:t>Publication Chair: 	</a:t>
            </a:r>
            <a:r>
              <a:rPr lang="en-US" sz="1200" i="0" dirty="0">
                <a:solidFill>
                  <a:schemeClr val="tx1">
                    <a:lumMod val="95000"/>
                  </a:schemeClr>
                </a:solidFill>
                <a:effectLst/>
                <a:latin typeface="Rubik"/>
              </a:rPr>
              <a:t>Sankha Dutta, Brookhaven National Laboratory </a:t>
            </a:r>
          </a:p>
        </p:txBody>
      </p:sp>
      <p:sp>
        <p:nvSpPr>
          <p:cNvPr id="6" name="TextBox 5">
            <a:extLst>
              <a:ext uri="{FF2B5EF4-FFF2-40B4-BE49-F238E27FC236}">
                <a16:creationId xmlns:a16="http://schemas.microsoft.com/office/drawing/2014/main" id="{27045DF1-1543-90E9-FEE2-ADFC0BEC6D67}"/>
              </a:ext>
            </a:extLst>
          </p:cNvPr>
          <p:cNvSpPr txBox="1"/>
          <p:nvPr/>
        </p:nvSpPr>
        <p:spPr>
          <a:xfrm>
            <a:off x="7039165" y="2399004"/>
            <a:ext cx="3886201" cy="1754326"/>
          </a:xfrm>
          <a:prstGeom prst="rect">
            <a:avLst/>
          </a:prstGeom>
          <a:noFill/>
        </p:spPr>
        <p:txBody>
          <a:bodyPr wrap="square" rtlCol="0">
            <a:spAutoFit/>
          </a:bodyPr>
          <a:lstStyle/>
          <a:p>
            <a:pPr algn="ctr"/>
            <a:r>
              <a:rPr lang="en-US" sz="1200" b="1" dirty="0">
                <a:effectLst/>
                <a:latin typeface="+mj-lt"/>
              </a:rPr>
              <a:t>Technical Program Committee</a:t>
            </a:r>
          </a:p>
          <a:p>
            <a:r>
              <a:rPr lang="en-US" sz="1200" i="0" dirty="0">
                <a:solidFill>
                  <a:schemeClr val="tx1">
                    <a:lumMod val="95000"/>
                  </a:schemeClr>
                </a:solidFill>
                <a:effectLst/>
                <a:latin typeface="Rubik"/>
              </a:rPr>
              <a:t>Florina M. Ciorba, University of Basel</a:t>
            </a:r>
          </a:p>
          <a:p>
            <a:r>
              <a:rPr lang="en-US" sz="1200" i="0" dirty="0">
                <a:solidFill>
                  <a:schemeClr val="tx1">
                    <a:lumMod val="95000"/>
                  </a:schemeClr>
                </a:solidFill>
                <a:effectLst/>
                <a:latin typeface="Rubik"/>
              </a:rPr>
              <a:t>Adwait Jog, University of Virginia</a:t>
            </a:r>
          </a:p>
          <a:p>
            <a:r>
              <a:rPr lang="en-US" sz="1200" i="0" dirty="0">
                <a:solidFill>
                  <a:schemeClr val="tx1">
                    <a:lumMod val="95000"/>
                  </a:schemeClr>
                </a:solidFill>
                <a:effectLst/>
                <a:latin typeface="Rubik"/>
              </a:rPr>
              <a:t>Karen L. </a:t>
            </a:r>
            <a:r>
              <a:rPr lang="en-US" sz="1200" i="0" dirty="0" err="1">
                <a:solidFill>
                  <a:schemeClr val="tx1">
                    <a:lumMod val="95000"/>
                  </a:schemeClr>
                </a:solidFill>
                <a:effectLst/>
                <a:latin typeface="Rubik"/>
              </a:rPr>
              <a:t>Karavanic</a:t>
            </a:r>
            <a:r>
              <a:rPr lang="en-US" sz="1200" i="0" dirty="0">
                <a:solidFill>
                  <a:schemeClr val="tx1">
                    <a:lumMod val="95000"/>
                  </a:schemeClr>
                </a:solidFill>
                <a:effectLst/>
                <a:latin typeface="Rubik"/>
              </a:rPr>
              <a:t>, Portland State University</a:t>
            </a:r>
          </a:p>
          <a:p>
            <a:r>
              <a:rPr lang="en-US" sz="1200" i="0" dirty="0">
                <a:solidFill>
                  <a:schemeClr val="tx1">
                    <a:lumMod val="95000"/>
                  </a:schemeClr>
                </a:solidFill>
                <a:effectLst/>
                <a:latin typeface="Rubik"/>
              </a:rPr>
              <a:t>Erika Leal, Baylor University</a:t>
            </a:r>
          </a:p>
          <a:p>
            <a:r>
              <a:rPr lang="en-US" sz="1200" i="0" dirty="0">
                <a:solidFill>
                  <a:schemeClr val="tx1">
                    <a:lumMod val="95000"/>
                  </a:schemeClr>
                </a:solidFill>
                <a:effectLst/>
                <a:latin typeface="Rubik"/>
              </a:rPr>
              <a:t>Joseph B. Manzano, Pacific Northwest National Laboratory</a:t>
            </a:r>
          </a:p>
          <a:p>
            <a:r>
              <a:rPr lang="en-US" sz="1200" i="0" dirty="0" err="1">
                <a:solidFill>
                  <a:schemeClr val="tx1">
                    <a:lumMod val="95000"/>
                  </a:schemeClr>
                </a:solidFill>
                <a:effectLst/>
                <a:latin typeface="Rubik"/>
              </a:rPr>
              <a:t>Apoorve</a:t>
            </a:r>
            <a:r>
              <a:rPr lang="en-US" sz="1200" i="0" dirty="0">
                <a:solidFill>
                  <a:schemeClr val="tx1">
                    <a:lumMod val="95000"/>
                  </a:schemeClr>
                </a:solidFill>
                <a:effectLst/>
                <a:latin typeface="Rubik"/>
              </a:rPr>
              <a:t> Mohan, IBM Research</a:t>
            </a:r>
          </a:p>
          <a:p>
            <a:r>
              <a:rPr lang="en-US" sz="1200" i="0" dirty="0">
                <a:solidFill>
                  <a:schemeClr val="tx1">
                    <a:lumMod val="95000"/>
                  </a:schemeClr>
                </a:solidFill>
                <a:effectLst/>
                <a:latin typeface="Rubik"/>
              </a:rPr>
              <a:t>Andrew Prout, MIT Lincoln Laboratory</a:t>
            </a:r>
          </a:p>
          <a:p>
            <a:r>
              <a:rPr lang="en-US" sz="1200" i="0" dirty="0">
                <a:solidFill>
                  <a:schemeClr val="tx1">
                    <a:lumMod val="95000"/>
                  </a:schemeClr>
                </a:solidFill>
                <a:effectLst/>
                <a:latin typeface="Rubik"/>
              </a:rPr>
              <a:t>Ziming Zhao, Northeastern University</a:t>
            </a:r>
          </a:p>
        </p:txBody>
      </p:sp>
      <p:sp>
        <p:nvSpPr>
          <p:cNvPr id="7" name="TextBox 6">
            <a:extLst>
              <a:ext uri="{FF2B5EF4-FFF2-40B4-BE49-F238E27FC236}">
                <a16:creationId xmlns:a16="http://schemas.microsoft.com/office/drawing/2014/main" id="{E1071A01-AA2D-4F1F-957C-592F2EAA75D8}"/>
              </a:ext>
            </a:extLst>
          </p:cNvPr>
          <p:cNvSpPr txBox="1"/>
          <p:nvPr/>
        </p:nvSpPr>
        <p:spPr>
          <a:xfrm>
            <a:off x="685799" y="2399004"/>
            <a:ext cx="3886201" cy="646331"/>
          </a:xfrm>
          <a:prstGeom prst="rect">
            <a:avLst/>
          </a:prstGeom>
          <a:noFill/>
        </p:spPr>
        <p:txBody>
          <a:bodyPr wrap="square" rtlCol="0">
            <a:spAutoFit/>
          </a:bodyPr>
          <a:lstStyle/>
          <a:p>
            <a:pPr algn="ctr"/>
            <a:r>
              <a:rPr lang="en-US" sz="1200" b="1" dirty="0"/>
              <a:t>Workshop Chairs</a:t>
            </a:r>
          </a:p>
          <a:p>
            <a:r>
              <a:rPr lang="en-US" sz="1200" i="0" dirty="0">
                <a:solidFill>
                  <a:schemeClr val="tx1">
                    <a:lumMod val="95000"/>
                  </a:schemeClr>
                </a:solidFill>
                <a:effectLst/>
                <a:latin typeface="Rubik"/>
              </a:rPr>
              <a:t>Miquel </a:t>
            </a:r>
            <a:r>
              <a:rPr lang="en-US" sz="1200" i="0" dirty="0" err="1">
                <a:solidFill>
                  <a:schemeClr val="tx1">
                    <a:lumMod val="95000"/>
                  </a:schemeClr>
                </a:solidFill>
                <a:effectLst/>
                <a:latin typeface="Rubik"/>
              </a:rPr>
              <a:t>Pericàs</a:t>
            </a:r>
            <a:r>
              <a:rPr lang="en-US" sz="1200" i="0" dirty="0">
                <a:solidFill>
                  <a:schemeClr val="tx1">
                    <a:lumMod val="95000"/>
                  </a:schemeClr>
                </a:solidFill>
                <a:effectLst/>
                <a:latin typeface="Rubik"/>
              </a:rPr>
              <a:t>, Chalmers University of Technology, Sweden </a:t>
            </a:r>
          </a:p>
          <a:p>
            <a:r>
              <a:rPr lang="en-US" sz="1200" dirty="0">
                <a:solidFill>
                  <a:schemeClr val="tx1">
                    <a:lumMod val="95000"/>
                  </a:schemeClr>
                </a:solidFill>
                <a:latin typeface="Rubik"/>
              </a:rPr>
              <a:t>France Danielle A. Ellsworth, Colorado College, USA</a:t>
            </a:r>
          </a:p>
        </p:txBody>
      </p:sp>
    </p:spTree>
    <p:extLst>
      <p:ext uri="{BB962C8B-B14F-4D97-AF65-F5344CB8AC3E}">
        <p14:creationId xmlns:p14="http://schemas.microsoft.com/office/powerpoint/2010/main" val="109391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EB7F43-91B7-E1D6-7E91-21312FFB8646}"/>
              </a:ext>
            </a:extLst>
          </p:cNvPr>
          <p:cNvSpPr>
            <a:spLocks noGrp="1"/>
          </p:cNvSpPr>
          <p:nvPr>
            <p:ph type="title"/>
          </p:nvPr>
        </p:nvSpPr>
        <p:spPr/>
        <p:txBody>
          <a:bodyPr/>
          <a:lstStyle/>
          <a:p>
            <a:r>
              <a:rPr lang="en-US" dirty="0"/>
              <a:t>Program</a:t>
            </a:r>
          </a:p>
        </p:txBody>
      </p:sp>
      <p:sp>
        <p:nvSpPr>
          <p:cNvPr id="9" name="Content Placeholder 8">
            <a:extLst>
              <a:ext uri="{FF2B5EF4-FFF2-40B4-BE49-F238E27FC236}">
                <a16:creationId xmlns:a16="http://schemas.microsoft.com/office/drawing/2014/main" id="{4244D395-914D-179A-6E88-8DE56AD9A253}"/>
              </a:ext>
            </a:extLst>
          </p:cNvPr>
          <p:cNvSpPr>
            <a:spLocks noGrp="1"/>
          </p:cNvSpPr>
          <p:nvPr>
            <p:ph idx="1"/>
          </p:nvPr>
        </p:nvSpPr>
        <p:spPr>
          <a:xfrm>
            <a:off x="838200" y="691881"/>
            <a:ext cx="10892589" cy="5676262"/>
          </a:xfrm>
        </p:spPr>
        <p:txBody>
          <a:bodyPr>
            <a:noAutofit/>
          </a:bodyPr>
          <a:lstStyle/>
          <a:p>
            <a:pPr marL="0" indent="0">
              <a:buNone/>
            </a:pPr>
            <a:endParaRPr lang="en-US" sz="1200" dirty="0"/>
          </a:p>
          <a:p>
            <a:pPr marL="0" indent="0">
              <a:buNone/>
            </a:pPr>
            <a:r>
              <a:rPr lang="en-US" sz="1200" b="1" dirty="0"/>
              <a:t>14:00 - 14:05	    Welcome</a:t>
            </a:r>
          </a:p>
          <a:p>
            <a:pPr marL="0" indent="0">
              <a:buNone/>
            </a:pPr>
            <a:r>
              <a:rPr lang="en-US" sz="1200" b="1" dirty="0"/>
              <a:t>			Session 1 Chair: Karen </a:t>
            </a:r>
            <a:r>
              <a:rPr lang="en-US" sz="1200" b="1" dirty="0" err="1"/>
              <a:t>Karavanic</a:t>
            </a:r>
            <a:r>
              <a:rPr lang="en-US" sz="1200" b="1" dirty="0"/>
              <a:t>, Portland State University</a:t>
            </a:r>
          </a:p>
          <a:p>
            <a:pPr marL="0" indent="0">
              <a:buNone/>
            </a:pPr>
            <a:r>
              <a:rPr lang="en-US" sz="1200" b="1" dirty="0"/>
              <a:t>14:05 - 14:25     Technical Paper</a:t>
            </a:r>
            <a:r>
              <a:rPr lang="en-US" sz="1200" dirty="0"/>
              <a:t>: Securing HDF5 Plugins with Digital Signatures. Glenn Song, M. Scott Breitenfeld, Suren Byna</a:t>
            </a:r>
          </a:p>
          <a:p>
            <a:pPr marL="0" indent="0">
              <a:buNone/>
            </a:pPr>
            <a:r>
              <a:rPr lang="en-US" sz="1200" b="1" dirty="0"/>
              <a:t>14:25 - 14:45     Technical Paper</a:t>
            </a:r>
            <a:r>
              <a:rPr lang="en-US" sz="1200" dirty="0"/>
              <a:t>: CASSE: Targeted Threat Modeling for Data Management Libraries. Keegan Sanchez, Suren Byna, Zhiqiang Lin, David Mattson</a:t>
            </a:r>
          </a:p>
          <a:p>
            <a:pPr marL="0" indent="0">
              <a:buNone/>
            </a:pPr>
            <a:endParaRPr lang="en-US" sz="1200" dirty="0"/>
          </a:p>
          <a:p>
            <a:pPr marL="0" indent="0">
              <a:buNone/>
            </a:pPr>
            <a:r>
              <a:rPr lang="en-US" sz="1200" b="1" dirty="0"/>
              <a:t>14:45 - 15:05.    Invited Talk</a:t>
            </a:r>
            <a:r>
              <a:rPr lang="en-US" sz="1200" dirty="0"/>
              <a:t>: 60 Security Professionals Walk Into A Room: </a:t>
            </a:r>
            <a:r>
              <a:rPr lang="en-US" sz="1200" dirty="0" err="1"/>
              <a:t>Outbrief</a:t>
            </a:r>
            <a:r>
              <a:rPr lang="en-US" sz="1200" dirty="0"/>
              <a:t> from the 3rd HPC Security Technical Exchange. </a:t>
            </a:r>
          </a:p>
          <a:p>
            <a:pPr marL="0" indent="0">
              <a:buNone/>
            </a:pPr>
            <a:r>
              <a:rPr lang="en-US" sz="1200" dirty="0"/>
              <a:t>								Ian Lee,  Director, Advanced Computing Solutions</a:t>
            </a:r>
          </a:p>
          <a:p>
            <a:pPr marL="0" indent="0">
              <a:buNone/>
            </a:pPr>
            <a:r>
              <a:rPr lang="en-US" sz="1200" b="1" dirty="0"/>
              <a:t>15:05 - 15:30	    Afternoon Break</a:t>
            </a:r>
          </a:p>
          <a:p>
            <a:pPr marL="0" indent="0">
              <a:buNone/>
            </a:pPr>
            <a:endParaRPr lang="en-US" sz="1200" b="1" dirty="0"/>
          </a:p>
          <a:p>
            <a:pPr marL="0" indent="0">
              <a:buNone/>
            </a:pPr>
            <a:r>
              <a:rPr lang="en-US" sz="1200" b="1" dirty="0"/>
              <a:t>15:30 - 16:15.    Invited Talk</a:t>
            </a:r>
            <a:r>
              <a:rPr lang="en-US" sz="1200" dirty="0"/>
              <a:t>: Threads of Trouble: Unveiling GPU Software and Hardware Security Flaws. Dr. Yanan Guo, University of Rochester</a:t>
            </a:r>
          </a:p>
          <a:p>
            <a:pPr marL="0" indent="0">
              <a:buNone/>
            </a:pPr>
            <a:r>
              <a:rPr lang="en-US" sz="1200" b="1" dirty="0"/>
              <a:t>                                                                                </a:t>
            </a:r>
          </a:p>
          <a:p>
            <a:pPr marL="0" indent="0">
              <a:buNone/>
            </a:pPr>
            <a:r>
              <a:rPr lang="en-US" sz="1200" b="1" dirty="0"/>
              <a:t>                                                                                    Session 2 Chair: </a:t>
            </a:r>
            <a:r>
              <a:rPr lang="en-US" sz="1200" b="1" dirty="0" err="1"/>
              <a:t>Apoorve</a:t>
            </a:r>
            <a:r>
              <a:rPr lang="en-US" sz="1200" b="1" dirty="0"/>
              <a:t> Mohan, IBM Research</a:t>
            </a:r>
            <a:endParaRPr lang="en-US" sz="1200" dirty="0"/>
          </a:p>
          <a:p>
            <a:pPr marL="0" indent="0">
              <a:buNone/>
            </a:pPr>
            <a:r>
              <a:rPr lang="en-US" sz="1200" b="1" dirty="0"/>
              <a:t>16:15 - 16:35.    Technical Paper</a:t>
            </a:r>
            <a:r>
              <a:rPr lang="en-US" sz="1200" dirty="0"/>
              <a:t>: Dynamic Factor Graphs for Attack Preemption in HPC Environments. Phuong Cao, Zbigniew </a:t>
            </a:r>
            <a:r>
              <a:rPr lang="en-US" sz="1200" dirty="0" err="1"/>
              <a:t>Kalbarczyk</a:t>
            </a:r>
            <a:r>
              <a:rPr lang="en-US" sz="1200" dirty="0"/>
              <a:t>, Ravishankar Iyer</a:t>
            </a:r>
          </a:p>
          <a:p>
            <a:pPr marL="0" indent="0">
              <a:buNone/>
            </a:pPr>
            <a:r>
              <a:rPr lang="en-US" sz="1200" b="1" dirty="0"/>
              <a:t>16:35 - 16:55.    Technical Paper</a:t>
            </a:r>
            <a:r>
              <a:rPr lang="en-US" sz="1200" dirty="0"/>
              <a:t>: Evaluating Trusted Execution Environment Performance for Genome Sequence Alignment: An AMD SEV Case Study. </a:t>
            </a:r>
          </a:p>
          <a:p>
            <a:pPr marL="0" indent="0">
              <a:buNone/>
            </a:pPr>
            <a:r>
              <a:rPr lang="en-US" sz="1200" dirty="0"/>
              <a:t>										Robert </a:t>
            </a:r>
            <a:r>
              <a:rPr lang="en-US" sz="1200" dirty="0" err="1"/>
              <a:t>Keßler</a:t>
            </a:r>
            <a:r>
              <a:rPr lang="en-US" sz="1200" dirty="0"/>
              <a:t> et al.</a:t>
            </a:r>
          </a:p>
          <a:p>
            <a:pPr marL="0" indent="0">
              <a:buNone/>
            </a:pPr>
            <a:r>
              <a:rPr lang="en-US" sz="1200" b="1" dirty="0"/>
              <a:t>16:55 - 17:25.    Panel:</a:t>
            </a:r>
            <a:r>
              <a:rPr lang="en-US" sz="1200" dirty="0"/>
              <a:t> NIST 800-234 : High-Performance Computing (HPC) Security Overlay-- Yang Guo (NIST)</a:t>
            </a:r>
          </a:p>
          <a:p>
            <a:pPr marL="0" indent="0">
              <a:buNone/>
            </a:pPr>
            <a:endParaRPr lang="en-US" sz="1200" dirty="0"/>
          </a:p>
          <a:p>
            <a:pPr marL="0" indent="0">
              <a:buNone/>
            </a:pPr>
            <a:r>
              <a:rPr lang="en-US" sz="1200" b="1" dirty="0"/>
              <a:t>17:25 - 17:30.    Closing Remarks</a:t>
            </a:r>
          </a:p>
          <a:p>
            <a:pPr marL="0" indent="0">
              <a:buNone/>
            </a:pPr>
            <a:r>
              <a:rPr lang="en-US" sz="1200" dirty="0"/>
              <a:t> </a:t>
            </a:r>
          </a:p>
        </p:txBody>
      </p:sp>
    </p:spTree>
    <p:extLst>
      <p:ext uri="{BB962C8B-B14F-4D97-AF65-F5344CB8AC3E}">
        <p14:creationId xmlns:p14="http://schemas.microsoft.com/office/powerpoint/2010/main" val="2874069485"/>
      </p:ext>
    </p:extLst>
  </p:cSld>
  <p:clrMapOvr>
    <a:masterClrMapping/>
  </p:clrMapOvr>
</p:sld>
</file>

<file path=ppt/theme/theme1.xml><?xml version="1.0" encoding="utf-8"?>
<a:theme xmlns:a="http://schemas.openxmlformats.org/drawingml/2006/main" name="Theme1">
  <a:themeElements>
    <a:clrScheme name="Custom 11">
      <a:dk1>
        <a:srgbClr val="000000"/>
      </a:dk1>
      <a:lt1>
        <a:srgbClr val="FFFFFF"/>
      </a:lt1>
      <a:dk2>
        <a:srgbClr val="0E2841"/>
      </a:dk2>
      <a:lt2>
        <a:srgbClr val="E8E8E8"/>
      </a:lt2>
      <a:accent1>
        <a:srgbClr val="C2B8FD"/>
      </a:accent1>
      <a:accent2>
        <a:srgbClr val="7573BC"/>
      </a:accent2>
      <a:accent3>
        <a:srgbClr val="B364A8"/>
      </a:accent3>
      <a:accent4>
        <a:srgbClr val="7D5487"/>
      </a:accent4>
      <a:accent5>
        <a:srgbClr val="6C9DEB"/>
      </a:accent5>
      <a:accent6>
        <a:srgbClr val="484E96"/>
      </a:accent6>
      <a:hlink>
        <a:srgbClr val="4375FF"/>
      </a:hlink>
      <a:folHlink>
        <a:srgbClr val="38609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1" id="{47B0149C-CB19-F346-B5A0-AE2E6D7104F8}" vid="{CFD42717-2D65-1A4B-A4ED-C0E0E95883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Theme1</Template>
  <TotalTime>2194</TotalTime>
  <Words>874</Words>
  <Application>Microsoft Macintosh PowerPoint</Application>
  <PresentationFormat>Widescreen</PresentationFormat>
  <Paragraphs>74</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Rubik</vt:lpstr>
      <vt:lpstr>Theme1</vt:lpstr>
      <vt:lpstr>Opening Remarks</vt:lpstr>
      <vt:lpstr>Organization</vt:lpstr>
      <vt:lpstr>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Todd Szymanski</dc:creator>
  <cp:lastModifiedBy>Marquez, Andres</cp:lastModifiedBy>
  <cp:revision>87</cp:revision>
  <dcterms:created xsi:type="dcterms:W3CDTF">2025-02-06T14:38:25Z</dcterms:created>
  <dcterms:modified xsi:type="dcterms:W3CDTF">2025-11-16T18:01:43Z</dcterms:modified>
</cp:coreProperties>
</file>